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9"/>
  </p:notesMasterIdLst>
  <p:handoutMasterIdLst>
    <p:handoutMasterId r:id="rId10"/>
  </p:handoutMasterIdLst>
  <p:sldIdLst>
    <p:sldId id="256" r:id="rId2"/>
    <p:sldId id="333" r:id="rId3"/>
    <p:sldId id="334" r:id="rId4"/>
    <p:sldId id="331" r:id="rId5"/>
    <p:sldId id="329" r:id="rId6"/>
    <p:sldId id="327" r:id="rId7"/>
    <p:sldId id="328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skerville Old Face" pitchFamily="18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skerville Old Face" pitchFamily="18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skerville Old Face" pitchFamily="18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skerville Old Face" pitchFamily="18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skerville Old Fac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skerville Old Fac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skerville Old Fac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skerville Old Fac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skerville Old Fac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A75"/>
    <a:srgbClr val="000000"/>
    <a:srgbClr val="008080"/>
    <a:srgbClr val="051215"/>
    <a:srgbClr val="4597A0"/>
    <a:srgbClr val="0099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8" autoAdjust="0"/>
    <p:restoredTop sz="93522" autoAdjust="0"/>
  </p:normalViewPr>
  <p:slideViewPr>
    <p:cSldViewPr>
      <p:cViewPr>
        <p:scale>
          <a:sx n="98" d="100"/>
          <a:sy n="98" d="100"/>
        </p:scale>
        <p:origin x="-81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255" cy="465621"/>
          </a:xfrm>
          <a:prstGeom prst="rect">
            <a:avLst/>
          </a:prstGeom>
        </p:spPr>
        <p:txBody>
          <a:bodyPr vert="horz" lIns="91995" tIns="45997" rIns="91995" bIns="4599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554" y="3"/>
            <a:ext cx="3037254" cy="465621"/>
          </a:xfrm>
          <a:prstGeom prst="rect">
            <a:avLst/>
          </a:prstGeom>
        </p:spPr>
        <p:txBody>
          <a:bodyPr vert="horz" lIns="91995" tIns="45997" rIns="91995" bIns="45997" rtlCol="0"/>
          <a:lstStyle>
            <a:lvl1pPr algn="r">
              <a:defRPr sz="1300"/>
            </a:lvl1pPr>
          </a:lstStyle>
          <a:p>
            <a:fld id="{D83105EA-3C82-4CF1-8192-0FB9755DF6A0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184"/>
            <a:ext cx="3037255" cy="465621"/>
          </a:xfrm>
          <a:prstGeom prst="rect">
            <a:avLst/>
          </a:prstGeom>
        </p:spPr>
        <p:txBody>
          <a:bodyPr vert="horz" lIns="91995" tIns="45997" rIns="91995" bIns="45997" rtlCol="0" anchor="b"/>
          <a:lstStyle>
            <a:lvl1pPr algn="l">
              <a:defRPr sz="1300"/>
            </a:lvl1pPr>
          </a:lstStyle>
          <a:p>
            <a:r>
              <a:rPr lang="en-US" smtClean="0"/>
              <a:t>Strictly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554" y="8829184"/>
            <a:ext cx="3037254" cy="465621"/>
          </a:xfrm>
          <a:prstGeom prst="rect">
            <a:avLst/>
          </a:prstGeom>
        </p:spPr>
        <p:txBody>
          <a:bodyPr vert="horz" lIns="91995" tIns="45997" rIns="91995" bIns="45997" rtlCol="0" anchor="b"/>
          <a:lstStyle>
            <a:lvl1pPr algn="r">
              <a:defRPr sz="1300"/>
            </a:lvl1pPr>
          </a:lstStyle>
          <a:p>
            <a:fld id="{4D9D3744-FB77-4EA4-87FD-54A74EE4C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522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255" cy="465621"/>
          </a:xfrm>
          <a:prstGeom prst="rect">
            <a:avLst/>
          </a:prstGeom>
        </p:spPr>
        <p:txBody>
          <a:bodyPr vert="horz" lIns="91995" tIns="45997" rIns="91995" bIns="4599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554" y="3"/>
            <a:ext cx="3037254" cy="465621"/>
          </a:xfrm>
          <a:prstGeom prst="rect">
            <a:avLst/>
          </a:prstGeom>
        </p:spPr>
        <p:txBody>
          <a:bodyPr vert="horz" lIns="91995" tIns="45997" rIns="91995" bIns="45997" rtlCol="0"/>
          <a:lstStyle>
            <a:lvl1pPr algn="r">
              <a:defRPr sz="1300"/>
            </a:lvl1pPr>
          </a:lstStyle>
          <a:p>
            <a:fld id="{CA8BE83C-3168-45E9-A105-BF2146D0C69D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5" tIns="45997" rIns="91995" bIns="459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9" y="4416192"/>
            <a:ext cx="5607364" cy="4182580"/>
          </a:xfrm>
          <a:prstGeom prst="rect">
            <a:avLst/>
          </a:prstGeom>
        </p:spPr>
        <p:txBody>
          <a:bodyPr vert="horz" lIns="91995" tIns="45997" rIns="91995" bIns="4599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184"/>
            <a:ext cx="3037255" cy="465621"/>
          </a:xfrm>
          <a:prstGeom prst="rect">
            <a:avLst/>
          </a:prstGeom>
        </p:spPr>
        <p:txBody>
          <a:bodyPr vert="horz" lIns="91995" tIns="45997" rIns="91995" bIns="45997" rtlCol="0" anchor="b"/>
          <a:lstStyle>
            <a:lvl1pPr algn="l">
              <a:defRPr sz="1300"/>
            </a:lvl1pPr>
          </a:lstStyle>
          <a:p>
            <a:r>
              <a:rPr lang="en-US" smtClean="0"/>
              <a:t>Strictly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554" y="8829184"/>
            <a:ext cx="3037254" cy="465621"/>
          </a:xfrm>
          <a:prstGeom prst="rect">
            <a:avLst/>
          </a:prstGeom>
        </p:spPr>
        <p:txBody>
          <a:bodyPr vert="horz" lIns="91995" tIns="45997" rIns="91995" bIns="45997" rtlCol="0" anchor="b"/>
          <a:lstStyle>
            <a:lvl1pPr algn="r">
              <a:defRPr sz="1300"/>
            </a:lvl1pPr>
          </a:lstStyle>
          <a:p>
            <a:fld id="{D9E2C20B-322E-4192-AA84-E447379E8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457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are you?</a:t>
            </a:r>
          </a:p>
          <a:p>
            <a:endParaRPr lang="en-US" dirty="0"/>
          </a:p>
          <a:p>
            <a:r>
              <a:rPr lang="en-US" dirty="0"/>
              <a:t>Monjia serves as a Project Manager/Development Associate of Four Points LLC and is primarily responsible for due diligence analysis, financial modeling, construction, and property management. She's done it all--design, construction management, project planning, building commissioning, and property management.  A few of her projects include the Ashburn Corporate Data Center (three facilities totaling 852,000 sq. ft.), Children’s Hospital of Philadelphia – South Campus (558,000 sq. ft.), and the Department of Transportation Head Quarters (1.35 million sq. ft.).  </a:t>
            </a:r>
          </a:p>
          <a:p>
            <a:endParaRPr lang="en-US" dirty="0"/>
          </a:p>
          <a:p>
            <a:r>
              <a:rPr lang="en-US" dirty="0"/>
              <a:t>Licensed engineer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Strictly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E2C20B-322E-4192-AA84-E447379E83B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3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914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57250"/>
            <a:ext cx="7753350" cy="11239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1981200" cy="5105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7912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57250"/>
            <a:ext cx="7753350" cy="11239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2057400"/>
            <a:ext cx="7467600" cy="3581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57250"/>
            <a:ext cx="7753350" cy="11239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467600" cy="1714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924300"/>
            <a:ext cx="74676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57250"/>
            <a:ext cx="7753350" cy="1123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57250"/>
            <a:ext cx="8077200" cy="1123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3657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057400"/>
            <a:ext cx="3657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25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57250"/>
            <a:ext cx="7753350" cy="11239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38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59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57250"/>
            <a:ext cx="7753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057400"/>
            <a:ext cx="746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1281" name="Picture 17" descr="FourPoints_5487_7407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339507" y="6313329"/>
            <a:ext cx="2652093" cy="392271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askerville Old Fac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askerville Old Fac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askerville Old Fac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askerville Old Face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askerville Old Face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askerville Old Face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askerville Old Face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askerville Old Fac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1828800" y="5029200"/>
            <a:ext cx="1524000" cy="838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81100" y="304800"/>
            <a:ext cx="5829300" cy="80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defRPr>
            </a:lvl9pPr>
          </a:lstStyle>
          <a:p>
            <a:pPr algn="l">
              <a:lnSpc>
                <a:spcPct val="100000"/>
              </a:lnSpc>
              <a:buNone/>
            </a:pPr>
            <a:r>
              <a:rPr lang="en-US" sz="4000" kern="0" dirty="0" smtClean="0">
                <a:solidFill>
                  <a:schemeClr val="bg1"/>
                </a:solidFill>
                <a:effectLst/>
                <a:latin typeface="Garamond" pitchFamily="18" charset="0"/>
              </a:rPr>
              <a:t>8</a:t>
            </a:r>
            <a:r>
              <a:rPr lang="en-US" sz="4000" kern="0" baseline="30000" dirty="0" smtClean="0">
                <a:solidFill>
                  <a:schemeClr val="bg1"/>
                </a:solidFill>
                <a:effectLst/>
                <a:latin typeface="Garamond" pitchFamily="18" charset="0"/>
              </a:rPr>
              <a:t>th</a:t>
            </a:r>
            <a:r>
              <a:rPr lang="en-US" sz="4000" kern="0" dirty="0" smtClean="0">
                <a:solidFill>
                  <a:schemeClr val="bg1"/>
                </a:solidFill>
                <a:effectLst/>
                <a:latin typeface="Garamond" pitchFamily="18" charset="0"/>
              </a:rPr>
              <a:t> &amp; O Street</a:t>
            </a:r>
            <a:endParaRPr lang="en-US" sz="4000" kern="0" dirty="0"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069263"/>
            <a:ext cx="3974937" cy="3798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45" y="2069263"/>
            <a:ext cx="4468755" cy="3798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716" r="2920" b="4886"/>
          <a:stretch/>
        </p:blipFill>
        <p:spPr>
          <a:xfrm>
            <a:off x="1143001" y="451105"/>
            <a:ext cx="7575372" cy="58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515" t="13226" r="4227" b="5649"/>
          <a:stretch/>
        </p:blipFill>
        <p:spPr>
          <a:xfrm>
            <a:off x="1143000" y="609600"/>
            <a:ext cx="7742789" cy="56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62000"/>
            <a:ext cx="6553200" cy="55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143000" y="685800"/>
            <a:ext cx="7696200" cy="5334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 Building SF  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 267,576 SF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 Type – 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172 Units (Studios-35 Units, 1BR-92 Units, and 2BR-45 Units)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Affordable Units - 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 Units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Parking - 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135 Spaces, 25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spaces assigned to religious 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institution 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Bicycle </a:t>
            </a:r>
            <a:r>
              <a:rPr lang="en-US" sz="16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Parking – 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Available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Temporary Construction Jobs 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100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Permanent Retail Jobs 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25 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Community Center – 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4,240 SF; available for use by neighborhood and near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religious 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institutions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Current Retail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10,398 SF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Potential Retail 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22,500 SF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0"/>
            <a:ext cx="5791200" cy="55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0"/>
            <a:ext cx="6477000" cy="551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Template (2)">
  <a:themeElements>
    <a:clrScheme name="FourPoints">
      <a:dk1>
        <a:srgbClr val="217083"/>
      </a:dk1>
      <a:lt1>
        <a:srgbClr val="FFFFFF"/>
      </a:lt1>
      <a:dk2>
        <a:srgbClr val="217083"/>
      </a:dk2>
      <a:lt2>
        <a:srgbClr val="DDDDDD"/>
      </a:lt2>
      <a:accent1>
        <a:srgbClr val="268196"/>
      </a:accent1>
      <a:accent2>
        <a:srgbClr val="CC9900"/>
      </a:accent2>
      <a:accent3>
        <a:srgbClr val="FFFFFF"/>
      </a:accent3>
      <a:accent4>
        <a:srgbClr val="1B5F6F"/>
      </a:accent4>
      <a:accent5>
        <a:srgbClr val="ACC1C9"/>
      </a:accent5>
      <a:accent6>
        <a:srgbClr val="B98A00"/>
      </a:accent6>
      <a:hlink>
        <a:srgbClr val="CC9900"/>
      </a:hlink>
      <a:folHlink>
        <a:srgbClr val="FF66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skerville Old Fac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skerville Old Face" pitchFamily="18" charset="0"/>
          </a:defRPr>
        </a:defPPr>
      </a:lstStyle>
    </a:lnDef>
  </a:objectDefaults>
  <a:extraClrSchemeLst>
    <a:extraClrScheme>
      <a:clrScheme name="Master Template (2) 1">
        <a:dk1>
          <a:srgbClr val="000000"/>
        </a:dk1>
        <a:lt1>
          <a:srgbClr val="FFFFFF"/>
        </a:lt1>
        <a:dk2>
          <a:srgbClr val="CC0000"/>
        </a:dk2>
        <a:lt2>
          <a:srgbClr val="FFFFFF"/>
        </a:lt2>
        <a:accent1>
          <a:srgbClr val="FF0033"/>
        </a:accent1>
        <a:accent2>
          <a:srgbClr val="996633"/>
        </a:accent2>
        <a:accent3>
          <a:srgbClr val="E2AAAA"/>
        </a:accent3>
        <a:accent4>
          <a:srgbClr val="DADADA"/>
        </a:accent4>
        <a:accent5>
          <a:srgbClr val="FFAAAD"/>
        </a:accent5>
        <a:accent6>
          <a:srgbClr val="8A5C2D"/>
        </a:accent6>
        <a:hlink>
          <a:srgbClr val="CC9900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(2) 2">
        <a:dk1>
          <a:srgbClr val="000000"/>
        </a:dk1>
        <a:lt1>
          <a:srgbClr val="FFFFFF"/>
        </a:lt1>
        <a:dk2>
          <a:srgbClr val="0000FF"/>
        </a:dk2>
        <a:lt2>
          <a:srgbClr val="FFFFFF"/>
        </a:lt2>
        <a:accent1>
          <a:srgbClr val="FF00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E70000"/>
        </a:accent6>
        <a:hlink>
          <a:srgbClr val="00FF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(2)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DDDDD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97979"/>
        </a:accent6>
        <a:hlink>
          <a:srgbClr val="39393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(2) 4">
        <a:dk1>
          <a:srgbClr val="000000"/>
        </a:dk1>
        <a:lt1>
          <a:srgbClr val="FFFFFF"/>
        </a:lt1>
        <a:dk2>
          <a:srgbClr val="C0C0C0"/>
        </a:dk2>
        <a:lt2>
          <a:srgbClr val="FFFFFF"/>
        </a:lt2>
        <a:accent1>
          <a:srgbClr val="FF0033"/>
        </a:accent1>
        <a:accent2>
          <a:srgbClr val="996633"/>
        </a:accent2>
        <a:accent3>
          <a:srgbClr val="DCDCDC"/>
        </a:accent3>
        <a:accent4>
          <a:srgbClr val="DADADA"/>
        </a:accent4>
        <a:accent5>
          <a:srgbClr val="FFAAAD"/>
        </a:accent5>
        <a:accent6>
          <a:srgbClr val="8A5C2D"/>
        </a:accent6>
        <a:hlink>
          <a:srgbClr val="CC9900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(2) 5">
        <a:dk1>
          <a:srgbClr val="000000"/>
        </a:dk1>
        <a:lt1>
          <a:srgbClr val="FFFFFF"/>
        </a:lt1>
        <a:dk2>
          <a:srgbClr val="C0C0C0"/>
        </a:dk2>
        <a:lt2>
          <a:srgbClr val="FFFFFF"/>
        </a:lt2>
        <a:accent1>
          <a:srgbClr val="2C5EAE"/>
        </a:accent1>
        <a:accent2>
          <a:srgbClr val="996633"/>
        </a:accent2>
        <a:accent3>
          <a:srgbClr val="DCDCDC"/>
        </a:accent3>
        <a:accent4>
          <a:srgbClr val="DADADA"/>
        </a:accent4>
        <a:accent5>
          <a:srgbClr val="ACB6D3"/>
        </a:accent5>
        <a:accent6>
          <a:srgbClr val="8A5C2D"/>
        </a:accent6>
        <a:hlink>
          <a:srgbClr val="CC9900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(2) 6">
        <a:dk1>
          <a:srgbClr val="B2B2B2"/>
        </a:dk1>
        <a:lt1>
          <a:srgbClr val="FFFFFF"/>
        </a:lt1>
        <a:dk2>
          <a:srgbClr val="C0C0C0"/>
        </a:dk2>
        <a:lt2>
          <a:srgbClr val="FFFFFF"/>
        </a:lt2>
        <a:accent1>
          <a:srgbClr val="2C5EAE"/>
        </a:accent1>
        <a:accent2>
          <a:srgbClr val="996633"/>
        </a:accent2>
        <a:accent3>
          <a:srgbClr val="DCDCDC"/>
        </a:accent3>
        <a:accent4>
          <a:srgbClr val="DADADA"/>
        </a:accent4>
        <a:accent5>
          <a:srgbClr val="ACB6D3"/>
        </a:accent5>
        <a:accent6>
          <a:srgbClr val="8A5C2D"/>
        </a:accent6>
        <a:hlink>
          <a:srgbClr val="CC9900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(2) 7">
        <a:dk1>
          <a:srgbClr val="DDDDDD"/>
        </a:dk1>
        <a:lt1>
          <a:srgbClr val="FFFFFF"/>
        </a:lt1>
        <a:dk2>
          <a:srgbClr val="EAEAEA"/>
        </a:dk2>
        <a:lt2>
          <a:srgbClr val="FFFFFF"/>
        </a:lt2>
        <a:accent1>
          <a:srgbClr val="2C79AE"/>
        </a:accent1>
        <a:accent2>
          <a:srgbClr val="CC9900"/>
        </a:accent2>
        <a:accent3>
          <a:srgbClr val="F3F3F3"/>
        </a:accent3>
        <a:accent4>
          <a:srgbClr val="DADADA"/>
        </a:accent4>
        <a:accent5>
          <a:srgbClr val="ACBED3"/>
        </a:accent5>
        <a:accent6>
          <a:srgbClr val="B98A00"/>
        </a:accent6>
        <a:hlink>
          <a:srgbClr val="CC9900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(2) 8">
        <a:dk1>
          <a:srgbClr val="DDDDDD"/>
        </a:dk1>
        <a:lt1>
          <a:srgbClr val="FFFFFF"/>
        </a:lt1>
        <a:dk2>
          <a:srgbClr val="F8F8F8"/>
        </a:dk2>
        <a:lt2>
          <a:srgbClr val="FFFFFF"/>
        </a:lt2>
        <a:accent1>
          <a:srgbClr val="2C79AE"/>
        </a:accent1>
        <a:accent2>
          <a:srgbClr val="CC9900"/>
        </a:accent2>
        <a:accent3>
          <a:srgbClr val="FBFBFB"/>
        </a:accent3>
        <a:accent4>
          <a:srgbClr val="DADADA"/>
        </a:accent4>
        <a:accent5>
          <a:srgbClr val="ACBED3"/>
        </a:accent5>
        <a:accent6>
          <a:srgbClr val="B98A00"/>
        </a:accent6>
        <a:hlink>
          <a:srgbClr val="CC9900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(2) 9">
        <a:dk1>
          <a:srgbClr val="DDDDDD"/>
        </a:dk1>
        <a:lt1>
          <a:srgbClr val="FFFFFF"/>
        </a:lt1>
        <a:dk2>
          <a:srgbClr val="F8F8F8"/>
        </a:dk2>
        <a:lt2>
          <a:srgbClr val="FFFFFF"/>
        </a:lt2>
        <a:accent1>
          <a:srgbClr val="268196"/>
        </a:accent1>
        <a:accent2>
          <a:srgbClr val="CC9900"/>
        </a:accent2>
        <a:accent3>
          <a:srgbClr val="FBFBFB"/>
        </a:accent3>
        <a:accent4>
          <a:srgbClr val="DADADA"/>
        </a:accent4>
        <a:accent5>
          <a:srgbClr val="ACC1C9"/>
        </a:accent5>
        <a:accent6>
          <a:srgbClr val="B98A00"/>
        </a:accent6>
        <a:hlink>
          <a:srgbClr val="CC9900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(2) 10">
        <a:dk1>
          <a:srgbClr val="FFFFFF"/>
        </a:dk1>
        <a:lt1>
          <a:srgbClr val="FFFFFF"/>
        </a:lt1>
        <a:dk2>
          <a:srgbClr val="FFFFFF"/>
        </a:dk2>
        <a:lt2>
          <a:srgbClr val="DDDDDD"/>
        </a:lt2>
        <a:accent1>
          <a:srgbClr val="268196"/>
        </a:accent1>
        <a:accent2>
          <a:srgbClr val="CC9900"/>
        </a:accent2>
        <a:accent3>
          <a:srgbClr val="FFFFFF"/>
        </a:accent3>
        <a:accent4>
          <a:srgbClr val="DADADA"/>
        </a:accent4>
        <a:accent5>
          <a:srgbClr val="ACC1C9"/>
        </a:accent5>
        <a:accent6>
          <a:srgbClr val="B98A00"/>
        </a:accent6>
        <a:hlink>
          <a:srgbClr val="CC9900"/>
        </a:hlink>
        <a:folHlink>
          <a:srgbClr val="FF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(2) 11">
        <a:dk1>
          <a:srgbClr val="217083"/>
        </a:dk1>
        <a:lt1>
          <a:srgbClr val="FFFFFF"/>
        </a:lt1>
        <a:dk2>
          <a:srgbClr val="FFFFFF"/>
        </a:dk2>
        <a:lt2>
          <a:srgbClr val="DDDDDD"/>
        </a:lt2>
        <a:accent1>
          <a:srgbClr val="268196"/>
        </a:accent1>
        <a:accent2>
          <a:srgbClr val="CC9900"/>
        </a:accent2>
        <a:accent3>
          <a:srgbClr val="FFFFFF"/>
        </a:accent3>
        <a:accent4>
          <a:srgbClr val="1B5F6F"/>
        </a:accent4>
        <a:accent5>
          <a:srgbClr val="ACC1C9"/>
        </a:accent5>
        <a:accent6>
          <a:srgbClr val="B98A00"/>
        </a:accent6>
        <a:hlink>
          <a:srgbClr val="CC9900"/>
        </a:hlink>
        <a:folHlink>
          <a:srgbClr val="FF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(2) 12">
        <a:dk1>
          <a:srgbClr val="217083"/>
        </a:dk1>
        <a:lt1>
          <a:srgbClr val="FFFFFF"/>
        </a:lt1>
        <a:dk2>
          <a:srgbClr val="217083"/>
        </a:dk2>
        <a:lt2>
          <a:srgbClr val="DDDDDD"/>
        </a:lt2>
        <a:accent1>
          <a:srgbClr val="268196"/>
        </a:accent1>
        <a:accent2>
          <a:srgbClr val="CC9900"/>
        </a:accent2>
        <a:accent3>
          <a:srgbClr val="FFFFFF"/>
        </a:accent3>
        <a:accent4>
          <a:srgbClr val="1B5F6F"/>
        </a:accent4>
        <a:accent5>
          <a:srgbClr val="ACC1C9"/>
        </a:accent5>
        <a:accent6>
          <a:srgbClr val="B98A00"/>
        </a:accent6>
        <a:hlink>
          <a:srgbClr val="CC9900"/>
        </a:hlink>
        <a:folHlink>
          <a:srgbClr val="FF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2164</TotalTime>
  <Words>90</Words>
  <Application>Microsoft Office PowerPoint</Application>
  <PresentationFormat>On-screen Show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Master Template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Points, LLC</dc:title>
  <dc:creator>dford</dc:creator>
  <cp:lastModifiedBy>ServUS</cp:lastModifiedBy>
  <cp:revision>220</cp:revision>
  <cp:lastPrinted>2014-07-09T13:02:24Z</cp:lastPrinted>
  <dcterms:created xsi:type="dcterms:W3CDTF">2008-02-20T21:24:49Z</dcterms:created>
  <dcterms:modified xsi:type="dcterms:W3CDTF">2014-07-11T17:50:41Z</dcterms:modified>
</cp:coreProperties>
</file>